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1" r:id="rId15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6" Type="http://schemas.openxmlformats.org/officeDocument/2006/relationships/slide" Target="slides/slide3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7" name="Shape 9357"/>
        <p:cNvGrpSpPr/>
        <p:nvPr/>
      </p:nvGrpSpPr>
      <p:grpSpPr>
        <a:xfrm>
          <a:off x="0" y="0"/>
          <a:ext cx="0" cy="0"/>
          <a:chOff x="0" y="0"/>
          <a:chExt cx="0" cy="0"/>
        </a:xfrm>
      </p:grpSpPr>
      <p:sp>
        <p:nvSpPr>
          <p:cNvPr id="9358" name="Google Shape;9358;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59" name="Google Shape;935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0" name="Google Shape;936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36.xml"/></Relationships>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1" name="Shape 9361"/>
        <p:cNvGrpSpPr/>
        <p:nvPr/>
      </p:nvGrpSpPr>
      <p:grpSpPr>
        <a:xfrm>
          <a:off x="0" y="0"/>
          <a:ext cx="0" cy="0"/>
          <a:chOff x="0" y="0"/>
          <a:chExt cx="0" cy="0"/>
        </a:xfrm>
      </p:grpSpPr>
      <p:sp>
        <p:nvSpPr>
          <p:cNvPr id="9362" name="Google Shape;9362;p1466"/>
          <p:cNvSpPr txBox="1"/>
          <p:nvPr>
            <p:ph idx="1" type="body"/>
          </p:nvPr>
        </p:nvSpPr>
        <p:spPr>
          <a:xfrm>
            <a:off x="604838" y="1712913"/>
            <a:ext cx="7894637" cy="4591050"/>
          </a:xfrm>
          <a:prstGeom prst="rect">
            <a:avLst/>
          </a:prstGeom>
          <a:noFill/>
          <a:ln>
            <a:noFill/>
          </a:ln>
        </p:spPr>
        <p:txBody>
          <a:bodyPr anchorCtr="0" anchor="t" bIns="34275" lIns="68575" spcFirstLastPara="1" rIns="68575" wrap="square" tIns="34275">
            <a:noAutofit/>
          </a:bodyPr>
          <a:lstStyle/>
          <a:p>
            <a:pPr indent="-257175" lvl="0" marL="257175" rtl="0" algn="l">
              <a:lnSpc>
                <a:spcPct val="90000"/>
              </a:lnSpc>
              <a:spcBef>
                <a:spcPts val="0"/>
              </a:spcBef>
              <a:spcAft>
                <a:spcPts val="0"/>
              </a:spcAft>
              <a:buClr>
                <a:srgbClr val="006974"/>
              </a:buClr>
              <a:buSzPts val="2400"/>
              <a:buChar char="•"/>
            </a:pPr>
            <a:r>
              <a:rPr b="1" lang="en-US">
                <a:latin typeface="Arial"/>
                <a:ea typeface="Arial"/>
                <a:cs typeface="Arial"/>
                <a:sym typeface="Arial"/>
              </a:rPr>
              <a:t>Department of Commerce: “20% of overall US economy is weather sensitive”: </a:t>
            </a:r>
            <a:r>
              <a:rPr b="1" i="1" lang="en-US">
                <a:solidFill>
                  <a:schemeClr val="folHlink"/>
                </a:solidFill>
                <a:latin typeface="Arial"/>
                <a:ea typeface="Arial"/>
                <a:cs typeface="Arial"/>
                <a:sym typeface="Arial"/>
              </a:rPr>
              <a:t>~$3 trillion/year</a:t>
            </a:r>
            <a:endParaRPr/>
          </a:p>
          <a:p>
            <a:pPr indent="-214312" lvl="1" marL="557213" rtl="0" algn="l">
              <a:lnSpc>
                <a:spcPct val="90000"/>
              </a:lnSpc>
              <a:spcBef>
                <a:spcPts val="1200"/>
              </a:spcBef>
              <a:spcAft>
                <a:spcPts val="0"/>
              </a:spcAft>
              <a:buClr>
                <a:srgbClr val="002060"/>
              </a:buClr>
              <a:buSzPts val="2400"/>
              <a:buChar char="–"/>
            </a:pPr>
            <a:r>
              <a:rPr b="1" lang="en-US" sz="2400">
                <a:latin typeface="Arial"/>
                <a:ea typeface="Arial"/>
                <a:cs typeface="Arial"/>
                <a:sym typeface="Arial"/>
              </a:rPr>
              <a:t>Impact to air and surface transportation, agriculture, construction, energy production and distribution, etc.</a:t>
            </a:r>
            <a:endParaRPr/>
          </a:p>
          <a:p>
            <a:pPr indent="-257175" lvl="0" marL="257175" rtl="0" algn="l">
              <a:lnSpc>
                <a:spcPct val="90000"/>
              </a:lnSpc>
              <a:spcBef>
                <a:spcPts val="1200"/>
              </a:spcBef>
              <a:spcAft>
                <a:spcPts val="0"/>
              </a:spcAft>
              <a:buClr>
                <a:srgbClr val="006974"/>
              </a:buClr>
              <a:buSzPts val="2400"/>
              <a:buChar char="•"/>
            </a:pPr>
            <a:r>
              <a:rPr b="1" lang="en-US">
                <a:latin typeface="Arial"/>
                <a:ea typeface="Arial"/>
                <a:cs typeface="Arial"/>
                <a:sym typeface="Arial"/>
              </a:rPr>
              <a:t>Assume that </a:t>
            </a:r>
            <a:r>
              <a:rPr b="1" lang="en-US" u="sng">
                <a:latin typeface="Arial"/>
                <a:ea typeface="Arial"/>
                <a:cs typeface="Arial"/>
                <a:sym typeface="Arial"/>
              </a:rPr>
              <a:t>half of this is “forecast sensitive”</a:t>
            </a:r>
            <a:r>
              <a:rPr b="1" lang="en-US">
                <a:latin typeface="Arial"/>
                <a:ea typeface="Arial"/>
                <a:cs typeface="Arial"/>
                <a:sym typeface="Arial"/>
              </a:rPr>
              <a:t>: </a:t>
            </a:r>
            <a:r>
              <a:rPr b="1" i="1" lang="en-US">
                <a:solidFill>
                  <a:schemeClr val="folHlink"/>
                </a:solidFill>
                <a:latin typeface="Arial"/>
                <a:ea typeface="Arial"/>
                <a:cs typeface="Arial"/>
                <a:sym typeface="Arial"/>
              </a:rPr>
              <a:t>$1.5 trillion/year</a:t>
            </a:r>
            <a:endParaRPr/>
          </a:p>
          <a:p>
            <a:pPr indent="-257175" lvl="0" marL="257175" rtl="0" algn="l">
              <a:lnSpc>
                <a:spcPct val="90000"/>
              </a:lnSpc>
              <a:spcBef>
                <a:spcPts val="1200"/>
              </a:spcBef>
              <a:spcAft>
                <a:spcPts val="0"/>
              </a:spcAft>
              <a:buClr>
                <a:srgbClr val="006974"/>
              </a:buClr>
              <a:buSzPts val="2400"/>
              <a:buChar char="•"/>
            </a:pPr>
            <a:r>
              <a:rPr b="1" lang="en-US">
                <a:latin typeface="Arial"/>
                <a:ea typeface="Arial"/>
                <a:cs typeface="Arial"/>
                <a:sym typeface="Arial"/>
              </a:rPr>
              <a:t>Assume that the </a:t>
            </a:r>
            <a:r>
              <a:rPr b="1" lang="en-US" u="sng">
                <a:latin typeface="Arial"/>
                <a:ea typeface="Arial"/>
                <a:cs typeface="Arial"/>
                <a:sym typeface="Arial"/>
              </a:rPr>
              <a:t>potential savings due to weather forecasting amount to 5% </a:t>
            </a:r>
            <a:r>
              <a:rPr b="1" lang="en-US">
                <a:latin typeface="Arial"/>
                <a:ea typeface="Arial"/>
                <a:cs typeface="Arial"/>
                <a:sym typeface="Arial"/>
              </a:rPr>
              <a:t>of the “forecast sensitive total”: </a:t>
            </a:r>
            <a:r>
              <a:rPr b="1" i="1" lang="en-US" u="sng">
                <a:solidFill>
                  <a:schemeClr val="folHlink"/>
                </a:solidFill>
                <a:latin typeface="Arial"/>
                <a:ea typeface="Arial"/>
                <a:cs typeface="Arial"/>
                <a:sym typeface="Arial"/>
              </a:rPr>
              <a:t>~$75B/year</a:t>
            </a:r>
            <a:endParaRPr b="1" u="sng">
              <a:latin typeface="Arial"/>
              <a:ea typeface="Arial"/>
              <a:cs typeface="Arial"/>
              <a:sym typeface="Arial"/>
            </a:endParaRPr>
          </a:p>
          <a:p>
            <a:pPr indent="-104775" lvl="0" marL="257175" rtl="0" algn="l">
              <a:spcBef>
                <a:spcPts val="1680"/>
              </a:spcBef>
              <a:spcAft>
                <a:spcPts val="0"/>
              </a:spcAft>
              <a:buClr>
                <a:srgbClr val="006974"/>
              </a:buClr>
              <a:buSzPts val="2400"/>
              <a:buNone/>
            </a:pPr>
            <a:r>
              <a:t/>
            </a:r>
            <a:endParaRPr>
              <a:latin typeface="Times New Roman"/>
              <a:ea typeface="Times New Roman"/>
              <a:cs typeface="Times New Roman"/>
              <a:sym typeface="Times New Roman"/>
            </a:endParaRPr>
          </a:p>
        </p:txBody>
      </p:sp>
      <p:sp>
        <p:nvSpPr>
          <p:cNvPr id="9363" name="Google Shape;9363;p1466"/>
          <p:cNvSpPr txBox="1"/>
          <p:nvPr>
            <p:ph type="title"/>
          </p:nvPr>
        </p:nvSpPr>
        <p:spPr>
          <a:xfrm>
            <a:off x="682580" y="313966"/>
            <a:ext cx="7740203" cy="51511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3600">
                <a:solidFill>
                  <a:srgbClr val="003366"/>
                </a:solidFill>
                <a:latin typeface="Arial"/>
                <a:ea typeface="Arial"/>
                <a:cs typeface="Arial"/>
                <a:sym typeface="Arial"/>
              </a:rPr>
              <a:t>Weather Prediction and the US Economy:  A Macroscopic View</a:t>
            </a:r>
            <a:endParaRPr sz="3200">
              <a:latin typeface="Arial"/>
              <a:ea typeface="Arial"/>
              <a:cs typeface="Arial"/>
              <a:sym typeface="Arial"/>
            </a:endParaRPr>
          </a:p>
        </p:txBody>
      </p:sp>
      <p:cxnSp>
        <p:nvCxnSpPr>
          <p:cNvPr id="9364" name="Google Shape;9364;p1466"/>
          <p:cNvCxnSpPr/>
          <p:nvPr/>
        </p:nvCxnSpPr>
        <p:spPr>
          <a:xfrm>
            <a:off x="1573213" y="1552575"/>
            <a:ext cx="5772150" cy="0"/>
          </a:xfrm>
          <a:prstGeom prst="straightConnector1">
            <a:avLst/>
          </a:prstGeom>
          <a:noFill/>
          <a:ln cap="flat" cmpd="thinThick" w="57150">
            <a:solidFill>
              <a:srgbClr val="FF0000"/>
            </a:solidFill>
            <a:prstDash val="solid"/>
            <a:round/>
            <a:headEnd len="med" w="med" type="none"/>
            <a:tailEnd len="med" w="med" type="none"/>
          </a:ln>
        </p:spPr>
      </p:cxnSp>
      <p:sp>
        <p:nvSpPr>
          <p:cNvPr id="9365" name="Google Shape;9365;p1466"/>
          <p:cNvSpPr/>
          <p:nvPr/>
        </p:nvSpPr>
        <p:spPr>
          <a:xfrm>
            <a:off x="4459288" y="1712913"/>
            <a:ext cx="280987" cy="552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Times New Roman"/>
              <a:buNone/>
            </a:pPr>
            <a:r>
              <a:rPr b="0" i="0" lang="en-US" sz="3000" u="none" cap="none" strike="noStrike">
                <a:solidFill>
                  <a:srgbClr val="000000"/>
                </a:solidFill>
                <a:latin typeface="Times New Roman"/>
                <a:ea typeface="Times New Roman"/>
                <a:cs typeface="Times New Roman"/>
                <a:sym typeface="Times New Roman"/>
              </a:rPr>
              <a:t> </a:t>
            </a:r>
            <a:endParaRPr/>
          </a:p>
        </p:txBody>
      </p:sp>
      <p:sp>
        <p:nvSpPr>
          <p:cNvPr id="9366" name="Google Shape;9366;p1466"/>
          <p:cNvSpPr txBox="1"/>
          <p:nvPr>
            <p:ph idx="11" type="ftr"/>
          </p:nvPr>
        </p:nvSpPr>
        <p:spPr>
          <a:xfrm>
            <a:off x="2187575" y="6207125"/>
            <a:ext cx="4535488" cy="5349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10th Symposium on Environmental Satellites</a:t>
            </a:r>
            <a:endParaRPr/>
          </a:p>
        </p:txBody>
      </p:sp>
      <p:sp>
        <p:nvSpPr>
          <p:cNvPr id="9367" name="Google Shape;9367;p146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4F81BD"/>
              </a:buClr>
              <a:buSzPts val="1600"/>
              <a:buFont typeface="Calibri"/>
              <a:buNone/>
            </a:pPr>
            <a:fld id="{00000000-1234-1234-1234-123412341234}" type="slidenum">
              <a:rPr b="0" i="0" lang="en-US" sz="1600" u="none" cap="none" strike="noStrike">
                <a:solidFill>
                  <a:srgbClr val="4F81BD"/>
                </a:solidFill>
                <a:latin typeface="Calibri"/>
                <a:ea typeface="Calibri"/>
                <a:cs typeface="Calibri"/>
                <a:sym typeface="Calibri"/>
              </a:rPr>
              <a:t>‹#›</a:t>
            </a:fld>
            <a:endParaRPr b="0" i="0" sz="1600" u="none" cap="none" strike="noStrike">
              <a:solidFill>
                <a:srgbClr val="4F81BD"/>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